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notesMasterIdLst>
    <p:notesMasterId r:id="rId13"/>
  </p:notesMasterIdLst>
  <p:sldIdLst>
    <p:sldId id="256" r:id="rId2"/>
    <p:sldId id="263" r:id="rId3"/>
    <p:sldId id="264" r:id="rId4"/>
    <p:sldId id="265" r:id="rId5"/>
    <p:sldId id="266" r:id="rId6"/>
    <p:sldId id="267" r:id="rId7"/>
    <p:sldId id="268" r:id="rId8"/>
    <p:sldId id="269" r:id="rId9"/>
    <p:sldId id="270"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snapToGrid="0">
      <p:cViewPr varScale="1">
        <p:scale>
          <a:sx n="50" d="100"/>
          <a:sy n="50" d="100"/>
        </p:scale>
        <p:origin x="-821" y="-6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53ED91-D307-4EB9-8AF2-073DE9832A37}" type="datetimeFigureOut">
              <a:rPr lang="en-US" smtClean="0"/>
              <a:pPr/>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85823D-EE6A-4578-82DC-6230061D20B2}" type="slidenum">
              <a:rPr lang="en-US" smtClean="0"/>
              <a:pPr/>
              <a:t>‹#›</a:t>
            </a:fld>
            <a:endParaRPr lang="en-US"/>
          </a:p>
        </p:txBody>
      </p:sp>
    </p:spTree>
    <p:extLst>
      <p:ext uri="{BB962C8B-B14F-4D97-AF65-F5344CB8AC3E}">
        <p14:creationId xmlns="" xmlns:p14="http://schemas.microsoft.com/office/powerpoint/2010/main" val="373834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a:t>
            </a:fld>
            <a:endParaRPr lang="en-US"/>
          </a:p>
        </p:txBody>
      </p:sp>
    </p:spTree>
    <p:extLst>
      <p:ext uri="{BB962C8B-B14F-4D97-AF65-F5344CB8AC3E}">
        <p14:creationId xmlns="" xmlns:p14="http://schemas.microsoft.com/office/powerpoint/2010/main" val="3332013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10</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11</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2</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3</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4</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5</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6</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7</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8</a:t>
            </a:fld>
            <a:endParaRPr lang="en-US"/>
          </a:p>
        </p:txBody>
      </p:sp>
    </p:spTree>
    <p:extLst>
      <p:ext uri="{BB962C8B-B14F-4D97-AF65-F5344CB8AC3E}">
        <p14:creationId xmlns="" xmlns:p14="http://schemas.microsoft.com/office/powerpoint/2010/main" val="2718662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85823D-EE6A-4578-82DC-6230061D20B2}" type="slidenum">
              <a:rPr lang="en-US" smtClean="0"/>
              <a:pPr/>
              <a:t>9</a:t>
            </a:fld>
            <a:endParaRPr lang="en-US"/>
          </a:p>
        </p:txBody>
      </p:sp>
    </p:spTree>
    <p:extLst>
      <p:ext uri="{BB962C8B-B14F-4D97-AF65-F5344CB8AC3E}">
        <p14:creationId xmlns="" xmlns:p14="http://schemas.microsoft.com/office/powerpoint/2010/main" val="271866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A7E3026-F897-496C-82D4-975BCE399C79}" type="datetimeFigureOut">
              <a:rPr lang="en-US" smtClean="0"/>
              <a:pPr/>
              <a:t>4/27/2020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7E3026-F897-496C-82D4-975BCE399C7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7E3026-F897-496C-82D4-975BCE399C79}" type="datetimeFigureOut">
              <a:rPr lang="en-US" smtClean="0"/>
              <a:pPr/>
              <a:t>4/27/2020</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A7E3026-F897-496C-82D4-975BCE399C79}" type="datetimeFigureOut">
              <a:rPr lang="en-US" smtClean="0"/>
              <a:pPr/>
              <a:t>4/27/2020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F948446-14C5-4234-A51E-8B7EA963D1B2}" type="slidenum">
              <a:rPr lang="en-US" smtClean="0"/>
              <a:pPr/>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A7E3026-F897-496C-82D4-975BCE399C79}" type="datetimeFigureOut">
              <a:rPr lang="en-US" smtClean="0"/>
              <a:pPr/>
              <a:t>4/27/2020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A7E3026-F897-496C-82D4-975BCE399C7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AF948446-14C5-4234-A51E-8B7EA963D1B2}" type="slidenum">
              <a:rPr lang="en-US" smtClean="0"/>
              <a:pPr/>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A7E3026-F897-496C-82D4-975BCE399C79}" type="datetimeFigureOut">
              <a:rPr lang="en-US" smtClean="0"/>
              <a:pPr/>
              <a:t>4/27/2020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7E3026-F897-496C-82D4-975BCE399C79}" type="datetimeFigureOut">
              <a:rPr lang="en-US" smtClean="0"/>
              <a:pPr/>
              <a:t>4/27/2020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A7E3026-F897-496C-82D4-975BCE399C79}" type="datetimeFigureOut">
              <a:rPr lang="en-US" smtClean="0"/>
              <a:pPr/>
              <a:t>4/27/2020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48446-14C5-4234-A51E-8B7EA963D1B2}" type="slidenum">
              <a:rPr lang="en-US" smtClean="0"/>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31" name="Slide Number Placeholder 30"/>
          <p:cNvSpPr>
            <a:spLocks noGrp="1"/>
          </p:cNvSpPr>
          <p:nvPr>
            <p:ph type="sldNum" sz="quarter" idx="12"/>
          </p:nvPr>
        </p:nvSpPr>
        <p:spPr/>
        <p:txBody>
          <a:bodyPr/>
          <a:lstStyle/>
          <a:p>
            <a:pPr>
              <a:defRPr/>
            </a:pPr>
            <a:fld id="{3CFD25CD-366B-4D92-A150-5872C8027D28}" type="slidenum">
              <a:rPr lang="es-ES" smtClean="0"/>
              <a:pPr>
                <a:defRPr/>
              </a:pPr>
              <a:t>‹#›</a:t>
            </a:fld>
            <a:endParaRPr lang="es-E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7E3026-F897-496C-82D4-975BCE399C79}" type="datetimeFigureOut">
              <a:rPr lang="en-US" smtClean="0"/>
              <a:pPr/>
              <a:t>4/27/2020</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F948446-14C5-4234-A51E-8B7EA963D1B2}" type="slidenum">
              <a:rPr lang="en-US" smtClean="0"/>
              <a:pPr/>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transition spd="med">
    <p:fade/>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99160" y="1097280"/>
            <a:ext cx="10347960" cy="2910840"/>
          </a:xfrm>
        </p:spPr>
        <p:txBody>
          <a:bodyPr>
            <a:noAutofit/>
          </a:bodyPr>
          <a:lstStyle/>
          <a:p>
            <a:pPr algn="ctr"/>
            <a:r>
              <a:rPr lang="en-US" sz="6600" b="1" dirty="0" smtClean="0">
                <a:effectLst>
                  <a:outerShdw blurRad="38100" dist="38100" dir="2700000" algn="tl">
                    <a:srgbClr val="000000">
                      <a:alpha val="43137"/>
                    </a:srgbClr>
                  </a:outerShdw>
                </a:effectLst>
                <a:latin typeface="Arabic Typesetting" pitchFamily="66" charset="-78"/>
                <a:cs typeface="Arabic Typesetting" pitchFamily="66" charset="-78"/>
              </a:rPr>
              <a:t/>
            </a:r>
            <a:br>
              <a:rPr lang="en-US" sz="6600" b="1" dirty="0" smtClean="0">
                <a:effectLst>
                  <a:outerShdw blurRad="38100" dist="38100" dir="2700000" algn="tl">
                    <a:srgbClr val="000000">
                      <a:alpha val="43137"/>
                    </a:srgbClr>
                  </a:outerShdw>
                </a:effectLst>
                <a:latin typeface="Arabic Typesetting" pitchFamily="66" charset="-78"/>
                <a:cs typeface="Arabic Typesetting" pitchFamily="66" charset="-78"/>
              </a:rPr>
            </a:br>
            <a:r>
              <a:rPr lang="en-US" sz="6600" b="1" dirty="0" smtClean="0">
                <a:latin typeface="Arabic Typesetting" pitchFamily="66" charset="-78"/>
                <a:cs typeface="Arabic Typesetting" pitchFamily="66" charset="-78"/>
              </a:rPr>
              <a:t>LECTURE  # 07</a:t>
            </a:r>
            <a:br>
              <a:rPr lang="en-US" sz="6600" b="1" dirty="0" smtClean="0">
                <a:latin typeface="Arabic Typesetting" pitchFamily="66" charset="-78"/>
                <a:cs typeface="Arabic Typesetting" pitchFamily="66" charset="-78"/>
              </a:rPr>
            </a:br>
            <a:r>
              <a:rPr lang="en-US" sz="6600" b="1" dirty="0" smtClean="0">
                <a:latin typeface="Arabic Typesetting" pitchFamily="66" charset="-78"/>
                <a:cs typeface="Arabic Typesetting" pitchFamily="66" charset="-78"/>
              </a:rPr>
              <a:t>Urban design TECHNIQUES</a:t>
            </a:r>
            <a:endParaRPr lang="en-US" sz="6600" b="1" dirty="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extLst>
      <p:ext uri="{BB962C8B-B14F-4D97-AF65-F5344CB8AC3E}">
        <p14:creationId xmlns="" xmlns:p14="http://schemas.microsoft.com/office/powerpoint/2010/main" val="735184874"/>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Individual Building</a:t>
            </a:r>
          </a:p>
        </p:txBody>
      </p:sp>
      <p:sp>
        <p:nvSpPr>
          <p:cNvPr id="3" name="Content Placeholder 2"/>
          <p:cNvSpPr>
            <a:spLocks noGrp="1"/>
          </p:cNvSpPr>
          <p:nvPr>
            <p:ph idx="1"/>
          </p:nvPr>
        </p:nvSpPr>
        <p:spPr>
          <a:xfrm>
            <a:off x="640080" y="1371600"/>
            <a:ext cx="11109960" cy="50749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Every building in a urban setting is an element of urban design. A tower building may accent a prominence. A curvilinear building may emphasize a terrain contour. A special building can act as a focus. Plain buildings can act as modest background architecture. A plain building can also be a visual link, filling a gap between a row of existing structures.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All the techniques of urban design have definite implications for individual building which require careful examinations otherwise raise great difficulties for the design of later buildings.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Good work of architecture in urban design calls for good manners. One or two works may stand out as special pieces, the others acting as background setting for them, but for most buildings architectural humility is the basis of urban design distinction.</a:t>
            </a:r>
          </a:p>
          <a:p>
            <a:pPr algn="just">
              <a:buClr>
                <a:srgbClr val="FF6600"/>
              </a:buClr>
              <a:buSzPct val="90000"/>
              <a:buNone/>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Conclusion</a:t>
            </a:r>
          </a:p>
        </p:txBody>
      </p:sp>
      <p:sp>
        <p:nvSpPr>
          <p:cNvPr id="3" name="Content Placeholder 2"/>
          <p:cNvSpPr>
            <a:spLocks noGrp="1"/>
          </p:cNvSpPr>
          <p:nvPr>
            <p:ph idx="1"/>
          </p:nvPr>
        </p:nvSpPr>
        <p:spPr>
          <a:xfrm>
            <a:off x="640080" y="1371600"/>
            <a:ext cx="11109960" cy="50749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There are variations on all of these techniques which might be classified separately. All of these techniques, new or old, and despite the names, can be applied to any scale of design.</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It is possible today to shape the urban form. If our problems are complex, the techniques can be tailored to respond. Certainly the need for shaping the city is made ever more urgent simply because the city is more complex. Through the application of the principles and techniques of urban design, the energetic urban buildings can be made to result in wholesome and visually harmonious cities. </a:t>
            </a:r>
          </a:p>
          <a:p>
            <a:pPr algn="just">
              <a:buClr>
                <a:srgbClr val="FF6600"/>
              </a:buClr>
              <a:buSzPct val="90000"/>
              <a:buFont typeface="Wingdings" pitchFamily="2" charset="2"/>
              <a:buChar char="Ø"/>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379200" cy="685800"/>
          </a:xfrm>
        </p:spPr>
        <p:txBody>
          <a:bodyPr>
            <a:noAutofit/>
          </a:bodyPr>
          <a:lstStyle/>
          <a:p>
            <a:pPr algn="ctr">
              <a:buClr>
                <a:srgbClr val="FF6600"/>
              </a:buClr>
            </a:pPr>
            <a:r>
              <a:rPr lang="en-US" b="1" dirty="0" smtClean="0">
                <a:latin typeface="Times New Roman" pitchFamily="18" charset="0"/>
                <a:cs typeface="Times New Roman" pitchFamily="18" charset="0"/>
              </a:rPr>
              <a:t>Urban design TECHNIQUES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40080" y="1447800"/>
            <a:ext cx="11109960" cy="480060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Some urban theorists have developed concepts and techniques for urban improvement that attempt to employ the more tenable tools of city building. </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Some of these urban design techniques include the following :</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Open Space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Transportation System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Capital Network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Public Policies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Physical Design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Plug-in Technique</a:t>
            </a:r>
          </a:p>
          <a:p>
            <a:pPr marL="1828800" lvl="3" indent="-457200" algn="just">
              <a:buClr>
                <a:srgbClr val="FF6600"/>
              </a:buClr>
              <a:buSzPct val="90000"/>
              <a:buFont typeface="+mj-lt"/>
              <a:buAutoNum type="arabicPeriod"/>
            </a:pPr>
            <a:r>
              <a:rPr lang="en-US" sz="2400" dirty="0" smtClean="0">
                <a:latin typeface="Times New Roman" pitchFamily="18" charset="0"/>
                <a:cs typeface="Times New Roman" pitchFamily="18" charset="0"/>
              </a:rPr>
              <a:t>The Individual Building</a:t>
            </a: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379200" cy="685800"/>
          </a:xfrm>
        </p:spPr>
        <p:txBody>
          <a:bodyPr>
            <a:noAutofit/>
          </a:bodyPr>
          <a:lstStyle/>
          <a:p>
            <a:pPr algn="ctr">
              <a:buClr>
                <a:srgbClr val="FF6600"/>
              </a:buClr>
            </a:pPr>
            <a:r>
              <a:rPr lang="en-US" b="1" dirty="0" smtClean="0">
                <a:latin typeface="Times New Roman" pitchFamily="18" charset="0"/>
                <a:cs typeface="Times New Roman" pitchFamily="18" charset="0"/>
              </a:rPr>
              <a:t>The Open Space Technique</a:t>
            </a:r>
          </a:p>
        </p:txBody>
      </p:sp>
      <p:sp>
        <p:nvSpPr>
          <p:cNvPr id="3" name="Content Placeholder 2"/>
          <p:cNvSpPr>
            <a:spLocks noGrp="1"/>
          </p:cNvSpPr>
          <p:nvPr>
            <p:ph idx="1"/>
          </p:nvPr>
        </p:nvSpPr>
        <p:spPr>
          <a:xfrm>
            <a:off x="640080" y="1402080"/>
            <a:ext cx="11109960" cy="5227320"/>
          </a:xfrm>
        </p:spPr>
        <p:txBody>
          <a:bodyPr>
            <a:normAutofit lnSpcReduction="10000"/>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Architect-Planner S.B </a:t>
            </a:r>
            <a:r>
              <a:rPr lang="en-US" sz="2400" dirty="0" err="1" smtClean="0">
                <a:latin typeface="Times New Roman" pitchFamily="18" charset="0"/>
                <a:cs typeface="Times New Roman" pitchFamily="18" charset="0"/>
              </a:rPr>
              <a:t>Zisman</a:t>
            </a:r>
            <a:r>
              <a:rPr lang="en-US" sz="2400" dirty="0" smtClean="0">
                <a:latin typeface="Times New Roman" pitchFamily="18" charset="0"/>
                <a:cs typeface="Times New Roman" pitchFamily="18" charset="0"/>
              </a:rPr>
              <a:t> said that the essential question of planning  is not where to build but where not to build. The essential question to the planner is where to create open space reserves. In an open space plan he would include every conceivable use and type of open space – open space for parks, watersheds, public transit lines, airports, community buildings, urban plazas, green belts, green wedges, avenues, sidewalks, etc.</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An open space would be the framework that would relate land development to transportation allowing a wide latitude of decisions. Corridors of open space radiating from a city’s center could be used for expressways or rail rapid-transit rights of way. Open space reserves in developing suburbs would become community centers with schools, churches and shopping. Large open spaces would be reserved for airports and airlane glide and take-off paths.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In other words, open space itself would be recognized as the essential classification of public landuse. Clear distinction can be made between open spaces for active uses and for more passive uses.</a:t>
            </a: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Transportation System Technique</a:t>
            </a:r>
          </a:p>
        </p:txBody>
      </p:sp>
      <p:sp>
        <p:nvSpPr>
          <p:cNvPr id="3" name="Content Placeholder 2"/>
          <p:cNvSpPr>
            <a:spLocks noGrp="1"/>
          </p:cNvSpPr>
          <p:nvPr>
            <p:ph idx="1"/>
          </p:nvPr>
        </p:nvSpPr>
        <p:spPr>
          <a:xfrm>
            <a:off x="640080" y="1402080"/>
            <a:ext cx="11109960" cy="52273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In the 1950s Louis Kahn, FAIA, made a plan of patterns of movement in central Philadelphia.  The plan instead of showing fixed buildings and static urban spaces as a composition, it showed motion – circulation. He wrote about motion as design in an Article and wrote the following at the head of the article:</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Expressways are like Rivers.</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These Rivers frame the area to be served.</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Rivers have Harbors.</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Harbors are the municipal parking towers.</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From the Harbors branch a system of Canals that serve the interior.</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The Canals are the Go streets.</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From the Canals branch cul-de-sac Docks.</a:t>
            </a:r>
          </a:p>
          <a:p>
            <a:pPr lvl="2" algn="just">
              <a:buClr>
                <a:srgbClr val="FF6600"/>
              </a:buClr>
              <a:buSzPct val="90000"/>
              <a:buFont typeface="Courier New" pitchFamily="49" charset="0"/>
              <a:buChar char="o"/>
            </a:pPr>
            <a:r>
              <a:rPr lang="en-US" dirty="0" smtClean="0">
                <a:latin typeface="Times New Roman" pitchFamily="18" charset="0"/>
                <a:cs typeface="Times New Roman" pitchFamily="18" charset="0"/>
              </a:rPr>
              <a:t>The Docks serve as entrance halls to the buildings.</a:t>
            </a: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Transportation System Technique</a:t>
            </a:r>
          </a:p>
        </p:txBody>
      </p:sp>
      <p:sp>
        <p:nvSpPr>
          <p:cNvPr id="3" name="Content Placeholder 2"/>
          <p:cNvSpPr>
            <a:spLocks noGrp="1"/>
          </p:cNvSpPr>
          <p:nvPr>
            <p:ph idx="1"/>
          </p:nvPr>
        </p:nvSpPr>
        <p:spPr>
          <a:xfrm>
            <a:off x="640080" y="1402080"/>
            <a:ext cx="11109960" cy="52273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 city’s expressways would be tied to its network of slower-speed arterials. These in turn would tie into a still slower-speed  network of stop-and-go streets. Related to these would be garages or “harbors”. </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This concept can be varied in many ways to include a broader category of street types. Le Corbusier, for example, proposed it as a series of seven types of routes, from high speed interurban connectors down progressively to pedestrian pathways.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The premise of this concept is that circulation can be controlled because it is the prime effort in public works projects, from urban to national scale. As such it is the chief determinant of urban form. Once a reasonable urban form is laid out, a circulation network can be planned to fit it, and the urban form itself with all its parts, can be left to develop as an inevitable result.</a:t>
            </a: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Capital Network Technique</a:t>
            </a:r>
          </a:p>
        </p:txBody>
      </p:sp>
      <p:sp>
        <p:nvSpPr>
          <p:cNvPr id="3" name="Content Placeholder 2"/>
          <p:cNvSpPr>
            <a:spLocks noGrp="1"/>
          </p:cNvSpPr>
          <p:nvPr>
            <p:ph idx="1"/>
          </p:nvPr>
        </p:nvSpPr>
        <p:spPr>
          <a:xfrm>
            <a:off x="640080" y="1402080"/>
            <a:ext cx="11109960" cy="52273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 public transportation system is obviously not the only thing the public can determine. Any urban development of any consequence requires considerable coordination, only between private parties but also public agencies.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Further, the public itself builds civic centers, transport terminals, and public utility systems. When these controllable elements are added together, the result is a functional framework of urban circulation, service lines, and urban centers or nodes.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The circulation and utility lines are the lifeblood arteries of the city. The nodes are its vital organs. Having established these in plan, it remains to build them under a coordinated schedule. Such scheduling can be in the form of the city’s annual capital budget program.</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An advantage of a capital program is its flexibility. With changing emphasis the program can be refocused. It is a principal technique to create a network of capital improvements as well as for reshaping the city and clarifying its form.</a:t>
            </a: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Public Policies Technique</a:t>
            </a:r>
          </a:p>
        </p:txBody>
      </p:sp>
      <p:sp>
        <p:nvSpPr>
          <p:cNvPr id="3" name="Content Placeholder 2"/>
          <p:cNvSpPr>
            <a:spLocks noGrp="1"/>
          </p:cNvSpPr>
          <p:nvPr>
            <p:ph idx="1"/>
          </p:nvPr>
        </p:nvSpPr>
        <p:spPr>
          <a:xfrm>
            <a:off x="640080" y="1402080"/>
            <a:ext cx="11109960" cy="52273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In 1964, a report for planning Central Chicago was published entitled Basic Policies for the Comprehensive Plan of Chicago. The idea of this plan was that the city operates as a net of interlocking systems. The “Policies Plan” proposed that public policies be based on the logic of these vital relationships.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 series of twelve diagrams showed how a rundown area would be subjected to a policy for improving its streets; improving its public transit lines; locating industry in relation to rail and arterial roads; density changes; public facilities; business location; recreational areas; and lakefront development. The policies were based on determ9ining logical locations for related facilities.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The technique of public policies can effectively guide the city’s many decision-making departments. The policies are in fact a plan, but a plan of action and responsibility geared realistically to a complex city’s management to produce functional and amenable physical results.</a:t>
            </a: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Physical Design Technique</a:t>
            </a:r>
          </a:p>
        </p:txBody>
      </p:sp>
      <p:sp>
        <p:nvSpPr>
          <p:cNvPr id="3" name="Content Placeholder 2"/>
          <p:cNvSpPr>
            <a:spLocks noGrp="1"/>
          </p:cNvSpPr>
          <p:nvPr>
            <p:ph idx="1"/>
          </p:nvPr>
        </p:nvSpPr>
        <p:spPr>
          <a:xfrm>
            <a:off x="640080" y="1310640"/>
            <a:ext cx="11109960" cy="554736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About forty years ago, H.P </a:t>
            </a:r>
            <a:r>
              <a:rPr lang="en-US" sz="2400" dirty="0" err="1" smtClean="0">
                <a:latin typeface="Times New Roman" pitchFamily="18" charset="0"/>
                <a:cs typeface="Times New Roman" pitchFamily="18" charset="0"/>
              </a:rPr>
              <a:t>Berlage</a:t>
            </a:r>
            <a:r>
              <a:rPr lang="en-US" sz="2400" dirty="0" smtClean="0">
                <a:latin typeface="Times New Roman" pitchFamily="18" charset="0"/>
                <a:cs typeface="Times New Roman" pitchFamily="18" charset="0"/>
              </a:rPr>
              <a:t>, architect of the extension of Amsterdam, prepared plans for new housing areas which were to be designed and built in stages. </a:t>
            </a:r>
            <a:r>
              <a:rPr lang="en-US" sz="2400" dirty="0" err="1" smtClean="0">
                <a:latin typeface="Times New Roman" pitchFamily="18" charset="0"/>
                <a:cs typeface="Times New Roman" pitchFamily="18" charset="0"/>
              </a:rPr>
              <a:t>Berlage’s</a:t>
            </a:r>
            <a:r>
              <a:rPr lang="en-US" sz="2400" dirty="0" smtClean="0">
                <a:latin typeface="Times New Roman" pitchFamily="18" charset="0"/>
                <a:cs typeface="Times New Roman" pitchFamily="18" charset="0"/>
              </a:rPr>
              <a:t> study included a physical design in which buildings were shown as blocks in relation to open spaces, transportation, and other building blocks representing schools, churches, and community faculties.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The physical design studies were an assurance that the concentration of people could be accommodated in the space shown. The designs were then translated into maps showing density, open spaces, community faculties, and transport lines. </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This was a legal statement of requirements to the developer and architect of the individual sectors. If they wished they could subscribe exactly to </a:t>
            </a:r>
            <a:r>
              <a:rPr lang="en-US" sz="2400" dirty="0" err="1" smtClean="0">
                <a:latin typeface="Times New Roman" pitchFamily="18" charset="0"/>
                <a:cs typeface="Times New Roman" pitchFamily="18" charset="0"/>
              </a:rPr>
              <a:t>Beralge’s</a:t>
            </a:r>
            <a:r>
              <a:rPr lang="en-US" sz="2400" dirty="0" smtClean="0">
                <a:latin typeface="Times New Roman" pitchFamily="18" charset="0"/>
                <a:cs typeface="Times New Roman" pitchFamily="18" charset="0"/>
              </a:rPr>
              <a:t> design. Otherwise they could make their own design while fulfilling the requirements of the plan. There are after all several ways to slice a cake. </a:t>
            </a:r>
            <a:r>
              <a:rPr lang="en-US" sz="2400" dirty="0" err="1" smtClean="0">
                <a:latin typeface="Times New Roman" pitchFamily="18" charset="0"/>
                <a:cs typeface="Times New Roman" pitchFamily="18" charset="0"/>
              </a:rPr>
              <a:t>Berlage’s</a:t>
            </a:r>
            <a:r>
              <a:rPr lang="en-US" sz="2400" dirty="0" smtClean="0">
                <a:latin typeface="Times New Roman" pitchFamily="18" charset="0"/>
                <a:cs typeface="Times New Roman" pitchFamily="18" charset="0"/>
              </a:rPr>
              <a:t> technique assured that the slices were reasonable. The </a:t>
            </a:r>
            <a:r>
              <a:rPr lang="en-US" sz="2400" dirty="0" err="1" smtClean="0">
                <a:latin typeface="Times New Roman" pitchFamily="18" charset="0"/>
                <a:cs typeface="Times New Roman" pitchFamily="18" charset="0"/>
              </a:rPr>
              <a:t>uise</a:t>
            </a:r>
            <a:r>
              <a:rPr lang="en-US" sz="2400" dirty="0" smtClean="0">
                <a:latin typeface="Times New Roman" pitchFamily="18" charset="0"/>
                <a:cs typeface="Times New Roman" pitchFamily="18" charset="0"/>
              </a:rPr>
              <a:t> of space, mass, activity areas, etc, as a modus operandi is obvious here</a:t>
            </a:r>
          </a:p>
          <a:p>
            <a:pPr algn="just">
              <a:buClr>
                <a:srgbClr val="FF6600"/>
              </a:buClr>
              <a:buSzPct val="90000"/>
              <a:buFont typeface="Wingdings" pitchFamily="2" charset="2"/>
              <a:buChar char="Ø"/>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1582400" cy="685800"/>
          </a:xfrm>
        </p:spPr>
        <p:txBody>
          <a:bodyPr>
            <a:noAutofit/>
          </a:bodyPr>
          <a:lstStyle/>
          <a:p>
            <a:pPr algn="ctr">
              <a:buClr>
                <a:srgbClr val="FF6600"/>
              </a:buClr>
            </a:pPr>
            <a:r>
              <a:rPr lang="en-US" b="1" dirty="0" smtClean="0">
                <a:latin typeface="Times New Roman" pitchFamily="18" charset="0"/>
                <a:cs typeface="Times New Roman" pitchFamily="18" charset="0"/>
              </a:rPr>
              <a:t>The Plug-in Technique</a:t>
            </a:r>
          </a:p>
        </p:txBody>
      </p:sp>
      <p:sp>
        <p:nvSpPr>
          <p:cNvPr id="3" name="Content Placeholder 2"/>
          <p:cNvSpPr>
            <a:spLocks noGrp="1"/>
          </p:cNvSpPr>
          <p:nvPr>
            <p:ph idx="1"/>
          </p:nvPr>
        </p:nvSpPr>
        <p:spPr>
          <a:xfrm>
            <a:off x="640080" y="1371600"/>
            <a:ext cx="11109960" cy="5074920"/>
          </a:xfrm>
        </p:spPr>
        <p:txBody>
          <a:bodyPr>
            <a:normAutofit/>
          </a:bodyPr>
          <a:lstStyle/>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In a recent competition for a master plan for the University of  Berlin, the </a:t>
            </a:r>
            <a:r>
              <a:rPr lang="en-US" sz="2400" dirty="0" err="1" smtClean="0">
                <a:latin typeface="Times New Roman" pitchFamily="18" charset="0"/>
                <a:cs typeface="Times New Roman" pitchFamily="18" charset="0"/>
              </a:rPr>
              <a:t>french</a:t>
            </a:r>
            <a:r>
              <a:rPr lang="en-US" sz="2400" dirty="0" smtClean="0">
                <a:latin typeface="Times New Roman" pitchFamily="18" charset="0"/>
                <a:cs typeface="Times New Roman" pitchFamily="18" charset="0"/>
              </a:rPr>
              <a:t> architects </a:t>
            </a:r>
            <a:r>
              <a:rPr lang="en-US" sz="2400" dirty="0" err="1" smtClean="0">
                <a:latin typeface="Times New Roman" pitchFamily="18" charset="0"/>
                <a:cs typeface="Times New Roman" pitchFamily="18" charset="0"/>
              </a:rPr>
              <a:t>Josic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Candilis</a:t>
            </a:r>
            <a:r>
              <a:rPr lang="en-US" sz="2400" dirty="0" smtClean="0">
                <a:latin typeface="Times New Roman" pitchFamily="18" charset="0"/>
                <a:cs typeface="Times New Roman" pitchFamily="18" charset="0"/>
              </a:rPr>
              <a:t>, and Woods proposed a design that resembles a panel for electronic components.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Evenly spaced and parallel corridors, perhaps a hundred or two hundred feet apart, act as circulation corridors and contain utility trunk lines. Between these parallel corridors can be inserted  or “plugged in”, a classroom block, auditorium, dormitory, laboratory, library or whatever else might be needed as the university grows.</a:t>
            </a:r>
          </a:p>
          <a:p>
            <a:pPr algn="just">
              <a:buClr>
                <a:srgbClr val="FF6600"/>
              </a:buClr>
              <a:buSzPct val="90000"/>
              <a:buFont typeface="Wingdings" pitchFamily="2" charset="2"/>
              <a:buChar char="Ø"/>
            </a:pPr>
            <a:r>
              <a:rPr lang="en-US" sz="2400" dirty="0" smtClean="0">
                <a:latin typeface="Times New Roman" pitchFamily="18" charset="0"/>
                <a:cs typeface="Times New Roman" pitchFamily="18" charset="0"/>
              </a:rPr>
              <a:t>Of course, the initial units would be built according to the university’s needs, but later buildings could be added as needed, with a maximum of choice and convenience. Courts of varying sizes are formed between the inserted buildings.</a:t>
            </a:r>
          </a:p>
          <a:p>
            <a:pPr algn="just">
              <a:buClr>
                <a:srgbClr val="FF6600"/>
              </a:buClr>
              <a:buSzPct val="90000"/>
              <a:buFont typeface="Wingdings" pitchFamily="2" charset="2"/>
              <a:buChar char="Ø"/>
            </a:pPr>
            <a:endParaRPr lang="en-US" sz="2400" dirty="0" smtClean="0">
              <a:latin typeface="Times New Roman" pitchFamily="18" charset="0"/>
              <a:cs typeface="Times New Roman" pitchFamily="18" charset="0"/>
            </a:endParaRPr>
          </a:p>
          <a:p>
            <a:pPr algn="just">
              <a:buClr>
                <a:srgbClr val="FF6600"/>
              </a:buClr>
              <a:buSzPct val="90000"/>
              <a:buFont typeface="Wingdings" pitchFamily="2" charset="2"/>
              <a:buChar char="Ø"/>
            </a:pPr>
            <a:endParaRPr lang="en-US"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b="1" dirty="0" smtClean="0">
              <a:latin typeface="Times New Roman" pitchFamily="18" charset="0"/>
              <a:cs typeface="Times New Roman" pitchFamily="18" charset="0"/>
            </a:endParaRPr>
          </a:p>
          <a:p>
            <a:pPr algn="just">
              <a:buClr>
                <a:srgbClr val="FF6600"/>
              </a:buClr>
              <a:buNone/>
            </a:pPr>
            <a:endParaRPr lang="en-US" sz="2400" dirty="0" smtClean="0">
              <a:latin typeface="Times New Roman" pitchFamily="18" charset="0"/>
              <a:cs typeface="Times New Roman" pitchFamily="18" charset="0"/>
            </a:endParaRPr>
          </a:p>
          <a:p>
            <a:pPr algn="just">
              <a:buClr>
                <a:srgbClr val="FF6600"/>
              </a:buClr>
              <a:buNone/>
            </a:pPr>
            <a:endParaRPr lang="en-US" sz="2400" dirty="0">
              <a:latin typeface="Times New Roman" pitchFamily="18" charset="0"/>
              <a:cs typeface="Times New Roman" pitchFamily="18" charset="0"/>
            </a:endParaRPr>
          </a:p>
          <a:p>
            <a:pPr algn="just">
              <a:buClr>
                <a:srgbClr val="FF6600"/>
              </a:buClr>
            </a:pPr>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249212092"/>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2526</TotalTime>
  <Words>1489</Words>
  <Application>Microsoft Office PowerPoint</Application>
  <PresentationFormat>Custom</PresentationFormat>
  <Paragraphs>127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 LECTURE  # 07 Urban design TECHNIQUES</vt:lpstr>
      <vt:lpstr>Urban design TECHNIQUES</vt:lpstr>
      <vt:lpstr>The Open Space Technique</vt:lpstr>
      <vt:lpstr>The Transportation System Technique</vt:lpstr>
      <vt:lpstr>The Transportation System Technique</vt:lpstr>
      <vt:lpstr>The Capital Network Technique</vt:lpstr>
      <vt:lpstr>The Public Policies Technique</vt:lpstr>
      <vt:lpstr>The Physical Design Technique</vt:lpstr>
      <vt:lpstr>The Plug-in Technique</vt:lpstr>
      <vt:lpstr>The Individual Building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Amna</dc:creator>
  <cp:lastModifiedBy>AJ</cp:lastModifiedBy>
  <cp:revision>65</cp:revision>
  <dcterms:created xsi:type="dcterms:W3CDTF">2014-08-26T16:01:44Z</dcterms:created>
  <dcterms:modified xsi:type="dcterms:W3CDTF">2020-04-27T11:21:13Z</dcterms:modified>
</cp:coreProperties>
</file>